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3"/>
  </p:notesMasterIdLst>
  <p:handoutMasterIdLst>
    <p:handoutMasterId r:id="rId14"/>
  </p:handoutMasterIdLst>
  <p:sldIdLst>
    <p:sldId id="269" r:id="rId2"/>
    <p:sldId id="281" r:id="rId3"/>
    <p:sldId id="274" r:id="rId4"/>
    <p:sldId id="283" r:id="rId5"/>
    <p:sldId id="284" r:id="rId6"/>
    <p:sldId id="294" r:id="rId7"/>
    <p:sldId id="297" r:id="rId8"/>
    <p:sldId id="295" r:id="rId9"/>
    <p:sldId id="301" r:id="rId10"/>
    <p:sldId id="293" r:id="rId11"/>
    <p:sldId id="272" r:id="rId12"/>
  </p:sldIdLst>
  <p:sldSz cx="9144000" cy="6858000" type="screen4x3"/>
  <p:notesSz cx="6797675" cy="9926638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6600"/>
    <a:srgbClr val="FFFF66"/>
    <a:srgbClr val="FFCCCC"/>
    <a:srgbClr val="FF99FF"/>
    <a:srgbClr val="006000"/>
    <a:srgbClr val="00A249"/>
    <a:srgbClr val="007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-791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r">
              <a:defRPr sz="1200"/>
            </a:lvl1pPr>
          </a:lstStyle>
          <a:p>
            <a:fld id="{B30FD838-A483-43A4-994D-2D6D09C0F821}" type="datetimeFigureOut">
              <a:rPr lang="cs-CZ" smtClean="0"/>
              <a:pPr/>
              <a:t>25.5.2016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r">
              <a:defRPr sz="1200"/>
            </a:lvl1pPr>
          </a:lstStyle>
          <a:p>
            <a:fld id="{11F80B3B-8F04-4885-B35D-2ED3ADAC0FE2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9565160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/>
          <a:lstStyle>
            <a:lvl1pPr algn="r">
              <a:defRPr sz="1200"/>
            </a:lvl1pPr>
          </a:lstStyle>
          <a:p>
            <a:fld id="{AA88F391-F11F-4572-97B8-47BA3FD23983}" type="datetimeFigureOut">
              <a:rPr lang="cs-CZ" smtClean="0"/>
              <a:pPr/>
              <a:t>25.5.2016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994" tIns="46497" rIns="92994" bIns="46497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15154"/>
            <a:ext cx="5438140" cy="4466987"/>
          </a:xfrm>
          <a:prstGeom prst="rect">
            <a:avLst/>
          </a:prstGeom>
        </p:spPr>
        <p:txBody>
          <a:bodyPr vert="horz" lIns="92994" tIns="46497" rIns="92994" bIns="46497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2994" tIns="46497" rIns="92994" bIns="46497" rtlCol="0" anchor="b"/>
          <a:lstStyle>
            <a:lvl1pPr algn="r">
              <a:defRPr sz="1200"/>
            </a:lvl1pPr>
          </a:lstStyle>
          <a:p>
            <a:fld id="{7B68CA3C-2237-4E65-8E62-041FFC2462EA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0357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579" name="Zástupný symbol pro poznámky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mtClean="0"/>
          </a:p>
        </p:txBody>
      </p:sp>
      <p:sp>
        <p:nvSpPr>
          <p:cNvPr id="24580" name="Zástupný symbol pro číslo snímku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1pPr>
            <a:lvl2pPr marL="755580" indent="-290608"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2pPr>
            <a:lvl3pPr marL="1162431" indent="-232486"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3pPr>
            <a:lvl4pPr marL="1627403" indent="-232486"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4pPr>
            <a:lvl5pPr marL="2092376" indent="-232486"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5pPr>
            <a:lvl6pPr marL="2557348" indent="-232486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6pPr>
            <a:lvl7pPr marL="3022321" indent="-232486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7pPr>
            <a:lvl8pPr marL="3487293" indent="-232486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8pPr>
            <a:lvl9pPr marL="3952265" indent="-232486" algn="ctr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rgbClr val="006600"/>
                </a:solidFill>
                <a:latin typeface="Arial" charset="0"/>
                <a:cs typeface="Arial" charset="0"/>
              </a:defRPr>
            </a:lvl9pPr>
          </a:lstStyle>
          <a:p>
            <a:fld id="{7114B580-2E9F-4676-AEA4-BB312B2F7BCC}" type="slidenum">
              <a:rPr lang="cs-CZ" sz="1200">
                <a:solidFill>
                  <a:schemeClr val="tx1"/>
                </a:solidFill>
                <a:latin typeface="Tahoma" pitchFamily="34" charset="0"/>
                <a:cs typeface="Tahoma" pitchFamily="34" charset="0"/>
              </a:rPr>
              <a:pPr/>
              <a:t>1</a:t>
            </a:fld>
            <a:endParaRPr lang="cs-CZ" sz="12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1871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Údaje</a:t>
            </a:r>
            <a:r>
              <a:rPr lang="cs-CZ" baseline="0" dirty="0" smtClean="0"/>
              <a:t> získáte na http://goo.gl/LY00l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8CA3C-2237-4E65-8E62-041FFC2462EA}" type="slidenum">
              <a:rPr lang="cs-CZ" smtClean="0"/>
              <a:pPr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6562149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Údaje získáte na P/OPVK/NSK2/informace/</a:t>
            </a:r>
            <a:r>
              <a:rPr lang="cs-CZ" dirty="0"/>
              <a:t>tvorba standardů/informace/aktuální údaje ……Zde jsou </a:t>
            </a:r>
            <a:r>
              <a:rPr lang="cs-CZ"/>
              <a:t>aktualizovány nejpozději každých 14 dní.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8CA3C-2237-4E65-8E62-041FFC2462EA}" type="slidenum">
              <a:rPr lang="cs-CZ" smtClean="0"/>
              <a:pPr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025789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smtClean="0"/>
              <a:t>Údaje získáte na P/OPVK/NSK2/informace/</a:t>
            </a:r>
            <a:r>
              <a:rPr lang="cs-CZ" dirty="0"/>
              <a:t>tvorba standardů/informace/aktuální údaje ……Zde jsou </a:t>
            </a:r>
            <a:r>
              <a:rPr lang="cs-CZ"/>
              <a:t>aktualizovány nejpozději každých 14 dní.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8CA3C-2237-4E65-8E62-041FFC2462EA}" type="slidenum">
              <a:rPr lang="cs-CZ" smtClean="0"/>
              <a:pPr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02578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cs-CZ" dirty="0" smtClean="0"/>
              <a:t>Aktuální údaje</a:t>
            </a:r>
            <a:r>
              <a:rPr lang="cs-CZ" baseline="0" dirty="0" smtClean="0"/>
              <a:t> získáte na </a:t>
            </a:r>
            <a:r>
              <a:rPr lang="cs-CZ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goo.gl/e5DHa, </a:t>
            </a:r>
            <a:endParaRPr lang="cs-CZ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8CA3C-2237-4E65-8E62-041FFC2462EA}" type="slidenum">
              <a:rPr lang="cs-CZ" smtClean="0"/>
              <a:pPr/>
              <a:t>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8889367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cs-CZ" smtClean="0"/>
          </a:p>
        </p:txBody>
      </p:sp>
    </p:spTree>
    <p:extLst>
      <p:ext uri="{BB962C8B-B14F-4D97-AF65-F5344CB8AC3E}">
        <p14:creationId xmlns:p14="http://schemas.microsoft.com/office/powerpoint/2010/main" xmlns="" val="5634544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D498D0-5D3B-44F6-B6D8-8A01D772AF90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6799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545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88CC56-2C31-48DF-9DB5-41574E5AA3BC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4216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B0CC161-FEB9-4D45-ABC3-C2B1C3D87349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92821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09F4C6-3624-4DEA-B4FF-1577C7D8D47B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980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09C5B8-0417-4059-A4AD-56365749B62B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1052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E7A07F-4224-42A2-8BA9-052B2438A591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582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8DA1105-9E65-4B5B-B8CA-47FBC6EA3249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1487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E5EFC7-C22F-4B53-9418-1F92CF6289D4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21676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9500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8605986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706354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10775123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653196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968816A-E50B-4C73-96F1-5E5BF9CAD90B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23148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DAB02-2843-49A8-BD5A-61F4A62CFE50}" type="slidenum">
              <a:rPr lang="cs-CZ" smtClean="0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cs-CZ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2918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cs-CZ" dirty="0">
              <a:solidFill>
                <a:srgbClr val="0000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C15EDDD-1A91-456D-A579-59D18CBB682E}" type="slidenum">
              <a:rPr lang="cs-CZ" smtClean="0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cs-CZ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78834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20"/>
          <p:cNvSpPr>
            <a:spLocks noChangeArrowheads="1"/>
          </p:cNvSpPr>
          <p:nvPr/>
        </p:nvSpPr>
        <p:spPr bwMode="auto">
          <a:xfrm>
            <a:off x="304800" y="1916832"/>
            <a:ext cx="8534400" cy="3838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" tIns="10800" rIns="18000" bIns="10800">
            <a:spAutoFit/>
          </a:bodyPr>
          <a:lstStyle/>
          <a:p>
            <a:pPr algn="ctr">
              <a:spcBef>
                <a:spcPts val="600"/>
              </a:spcBef>
            </a:pPr>
            <a:r>
              <a:rPr lang="cs-CZ" sz="6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Aktuální údaje </a:t>
            </a:r>
            <a:br>
              <a:rPr lang="cs-CZ" sz="6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</a:br>
            <a:r>
              <a:rPr lang="cs-CZ" sz="66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NSK</a:t>
            </a:r>
          </a:p>
          <a:p>
            <a:pPr algn="ctr">
              <a:spcBef>
                <a:spcPts val="600"/>
              </a:spcBef>
            </a:pPr>
            <a:endParaRPr lang="cs-CZ" sz="2400" b="1" dirty="0" smtClean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cs-CZ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SR pro polygrafii, média a informační služby</a:t>
            </a:r>
          </a:p>
          <a:p>
            <a:pPr algn="ctr">
              <a:spcBef>
                <a:spcPts val="600"/>
              </a:spcBef>
            </a:pPr>
            <a:endParaRPr lang="cs-CZ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itchFamily="34" charset="0"/>
              <a:cs typeface="Tahoma" pitchFamily="34" charset="0"/>
            </a:endParaRPr>
          </a:p>
          <a:p>
            <a:pPr algn="ctr">
              <a:spcBef>
                <a:spcPts val="600"/>
              </a:spcBef>
            </a:pPr>
            <a:r>
              <a:rPr lang="cs-CZ" sz="2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itchFamily="34" charset="0"/>
                <a:cs typeface="Tahoma" pitchFamily="34" charset="0"/>
              </a:rPr>
              <a:t>25. 5. 2016</a:t>
            </a:r>
          </a:p>
        </p:txBody>
      </p:sp>
      <p:pic>
        <p:nvPicPr>
          <p:cNvPr id="1026" name="Picture 2" descr="B:\Uloženo z emailu\2012\logo NÚV\RGB0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404664"/>
            <a:ext cx="988725" cy="756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7259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Stav autorizací </a:t>
            </a:r>
            <a:br>
              <a:rPr lang="cs-CZ" b="1" dirty="0" smtClean="0"/>
            </a:br>
            <a:r>
              <a:rPr lang="cs-CZ" b="1" dirty="0" smtClean="0"/>
              <a:t>a zkoušek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 smtClean="0"/>
          </a:p>
          <a:p>
            <a:endParaRPr lang="cs-CZ" sz="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42900" lvl="1" indent="-342900">
              <a:lnSpc>
                <a:spcPct val="9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Knihař na automatických knihařských linkách</a:t>
            </a:r>
          </a:p>
          <a:p>
            <a:pPr marL="342900" lvl="1" indent="-342900">
              <a:lnSpc>
                <a:spcPct val="9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Knihař na knihařských strojích</a:t>
            </a:r>
          </a:p>
          <a:p>
            <a:pPr marL="0" indent="0">
              <a:buNone/>
            </a:pPr>
            <a:r>
              <a:rPr lang="cs-CZ" sz="1600" b="0" dirty="0" smtClean="0">
                <a:solidFill>
                  <a:schemeClr val="accent6">
                    <a:lumMod val="75000"/>
                  </a:schemeClr>
                </a:solidFill>
              </a:rPr>
              <a:t>                                                                      </a:t>
            </a:r>
          </a:p>
          <a:p>
            <a:pPr marL="0" indent="0" algn="ctr">
              <a:buNone/>
            </a:pPr>
            <a:r>
              <a:rPr lang="cs-CZ" sz="1400" b="0" dirty="0" smtClean="0">
                <a:solidFill>
                  <a:schemeClr val="accent1">
                    <a:lumMod val="75000"/>
                  </a:schemeClr>
                </a:solidFill>
              </a:rPr>
              <a:t>PK platné od 24. 10. 2014, p</a:t>
            </a:r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očet </a:t>
            </a:r>
            <a:r>
              <a:rPr lang="cs-CZ" sz="14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4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0, počet </a:t>
            </a:r>
            <a:r>
              <a:rPr lang="cs-CZ" sz="1400" dirty="0">
                <a:solidFill>
                  <a:schemeClr val="accent1">
                    <a:lumMod val="75000"/>
                  </a:schemeClr>
                </a:solidFill>
              </a:rPr>
              <a:t>zkoušek</a:t>
            </a:r>
            <a:r>
              <a:rPr lang="cs-CZ" sz="14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400" dirty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lvl="1" indent="0">
              <a:buNone/>
              <a:tabLst>
                <a:tab pos="2695575" algn="l"/>
              </a:tabLst>
            </a:pPr>
            <a:r>
              <a:rPr lang="cs-CZ" b="1" dirty="0">
                <a:solidFill>
                  <a:srgbClr val="C00000"/>
                </a:solidFill>
              </a:rPr>
              <a:t> </a:t>
            </a:r>
            <a:r>
              <a:rPr lang="cs-CZ" b="1" dirty="0" smtClean="0">
                <a:solidFill>
                  <a:srgbClr val="C00000"/>
                </a:solidFill>
              </a:rPr>
              <a:t>             </a:t>
            </a:r>
            <a:endParaRPr lang="cs-CZ" sz="1600" dirty="0">
              <a:solidFill>
                <a:srgbClr val="C00000"/>
              </a:solidFill>
            </a:endParaRP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08443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340768"/>
            <a:ext cx="8244916" cy="4500499"/>
          </a:xfrm>
        </p:spPr>
        <p:txBody>
          <a:bodyPr>
            <a:normAutofit/>
          </a:bodyPr>
          <a:lstStyle/>
          <a:p>
            <a:pPr marL="0" lvl="1" indent="0">
              <a:buNone/>
            </a:pPr>
            <a:endParaRPr lang="cs-CZ" sz="500" dirty="0" smtClean="0"/>
          </a:p>
          <a:p>
            <a:pPr marL="342900" lvl="1" indent="-342900"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DTP</a:t>
            </a:r>
          </a:p>
          <a:p>
            <a:pPr marL="342900" lvl="1" indent="-342900"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Skenerista retušér</a:t>
            </a:r>
          </a:p>
          <a:p>
            <a:pPr marL="342900" lvl="1" indent="-342900"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Art grafik                                                              </a:t>
            </a:r>
          </a:p>
          <a:p>
            <a:pPr marL="0" lvl="1" indent="0" algn="ctr">
              <a:buNone/>
            </a:pP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PK platné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od  29. 4.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2013 , počet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1, počet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zkoušek: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endParaRPr lang="cs-CZ" sz="1500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1" indent="0" algn="ctr">
              <a:buNone/>
              <a:tabLst>
                <a:tab pos="2695575" algn="l"/>
              </a:tabLst>
            </a:pPr>
            <a:endParaRPr lang="cs-CZ" sz="1000" b="1" dirty="0">
              <a:solidFill>
                <a:srgbClr val="C00000"/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Správce tiskových dat                                </a:t>
            </a:r>
          </a:p>
          <a:p>
            <a:pPr marL="0" lvl="1" indent="0" algn="ctr">
              <a:buClrTx/>
              <a:buNone/>
            </a:pP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PK platná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od 29. 10.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2013, počet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1, počet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zkoušek: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endParaRPr lang="cs-CZ" sz="1500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1" indent="0" algn="ctr">
              <a:buNone/>
              <a:tabLst>
                <a:tab pos="2695575" algn="l"/>
              </a:tabLst>
            </a:pPr>
            <a:endParaRPr lang="cs-CZ" sz="1000" b="1" dirty="0">
              <a:solidFill>
                <a:srgbClr val="C00000"/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zhotovení tiskových forem               </a:t>
            </a:r>
          </a:p>
          <a:p>
            <a:pPr marL="0" lvl="1" indent="0" algn="ctr">
              <a:buNone/>
            </a:pP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PK platná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od 29. 10.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2013, počet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0, počet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zkoušek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lvl="1" indent="0">
              <a:buNone/>
            </a:pPr>
            <a:endParaRPr lang="cs-CZ" dirty="0"/>
          </a:p>
          <a:p>
            <a:pPr marL="0" lvl="1" indent="0">
              <a:buNone/>
            </a:pPr>
            <a:endParaRPr lang="cs-CZ" dirty="0" smtClean="0"/>
          </a:p>
          <a:p>
            <a:pPr marL="0" lvl="1" indent="0">
              <a:buNone/>
            </a:pPr>
            <a:endParaRPr lang="cs-CZ" dirty="0"/>
          </a:p>
          <a:p>
            <a:pPr marL="0" lvl="1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586432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692696"/>
            <a:ext cx="8244916" cy="5400600"/>
          </a:xfrm>
        </p:spPr>
        <p:txBody>
          <a:bodyPr>
            <a:normAutofit fontScale="70000" lnSpcReduction="20000"/>
          </a:bodyPr>
          <a:lstStyle/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ofsetových </a:t>
            </a:r>
            <a:r>
              <a:rPr lang="cs-CZ" sz="2900">
                <a:solidFill>
                  <a:schemeClr val="tx1">
                    <a:lumMod val="95000"/>
                    <a:lumOff val="5000"/>
                  </a:schemeClr>
                </a:solidFill>
              </a:rPr>
              <a:t>archových </a:t>
            </a:r>
            <a:r>
              <a:rPr lang="cs-CZ" sz="29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strojích</a:t>
            </a:r>
            <a:endParaRPr lang="cs-CZ" sz="2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akcidenčních ofsetových kotoučových strojích </a:t>
            </a:r>
          </a:p>
          <a:p>
            <a:pPr marL="0" lvl="1" indent="0" algn="ctr">
              <a:buNone/>
            </a:pP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PK platné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od 29. 4.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2013, počet </a:t>
            </a:r>
            <a:r>
              <a:rPr lang="cs-CZ" sz="20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1, počet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zkoušek: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lvl="1" indent="0" algn="ctr">
              <a:buNone/>
            </a:pPr>
            <a:endParaRPr lang="cs-CZ" sz="2000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Tiskař 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na hlubotiskových kotoučových strojích 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sítotiskových strojích 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novinových ofsetových kotoučových strojích 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</a:t>
            </a:r>
            <a:r>
              <a:rPr lang="cs-CZ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širokoformátových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flexotiskových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kotoučových strojích 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Tiskař na </a:t>
            </a:r>
            <a:r>
              <a:rPr lang="cs-CZ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úzkoformátových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flexotiskových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kotoučových strojích</a:t>
            </a:r>
          </a:p>
          <a:p>
            <a:pPr marL="0" lvl="1" indent="0" algn="ctr">
              <a:buNone/>
              <a:tabLst>
                <a:tab pos="5473700" algn="l"/>
              </a:tabLst>
            </a:pP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PK platné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od 29. 4.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2013, počet </a:t>
            </a:r>
            <a:r>
              <a:rPr lang="cs-CZ" sz="20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0, počet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zkoušek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lvl="1" indent="0">
              <a:buClrTx/>
              <a:buNone/>
            </a:pPr>
            <a:endParaRPr lang="cs-CZ" dirty="0" smtClean="0"/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velkoformátových digitálních tiskových strojů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jedno i </a:t>
            </a:r>
            <a:r>
              <a:rPr lang="cs-CZ" sz="26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vícebarvových</a:t>
            </a:r>
            <a:r>
              <a:rPr lang="cs-CZ" sz="2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digitálních produkčních tiskových strojů  </a:t>
            </a:r>
          </a:p>
          <a:p>
            <a:pPr marL="0" lvl="1" indent="0" algn="ctr">
              <a:buNone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PK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platné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od 29. 10.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2013, počet </a:t>
            </a:r>
            <a:r>
              <a:rPr lang="cs-CZ" sz="20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0, počet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zkoušek</a:t>
            </a:r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2000" dirty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lvl="1" indent="0" algn="ctr">
              <a:buNone/>
            </a:pPr>
            <a:endParaRPr lang="cs-CZ" sz="2000" dirty="0">
              <a:solidFill>
                <a:schemeClr val="accent1">
                  <a:lumMod val="75000"/>
                </a:schemeClr>
              </a:solidFill>
            </a:endParaRPr>
          </a:p>
          <a:p>
            <a:pPr marL="0" lvl="1" indent="0">
              <a:buClrTx/>
              <a:buNone/>
            </a:pPr>
            <a:r>
              <a:rPr lang="cs-CZ" sz="1600" dirty="0" smtClean="0"/>
              <a:t>                                                                                  </a:t>
            </a:r>
            <a:r>
              <a:rPr lang="cs-CZ" sz="1600" dirty="0" smtClean="0">
                <a:solidFill>
                  <a:srgbClr val="C00000"/>
                </a:solidFill>
              </a:rPr>
              <a:t>               </a:t>
            </a:r>
            <a:endParaRPr lang="cs-CZ" sz="1600" dirty="0"/>
          </a:p>
          <a:p>
            <a:pPr lvl="1"/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62250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11560" y="1484784"/>
            <a:ext cx="6347714" cy="431282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800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Grafik pro digitální média</a:t>
            </a:r>
          </a:p>
          <a:p>
            <a:pPr marL="0" indent="0" algn="ctr">
              <a:buNone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PK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platná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od 29. 4. 2013, počet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0, 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počet zkoušek: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indent="0" algn="ctr">
              <a:buNone/>
            </a:pPr>
            <a:endParaRPr lang="cs-CZ" sz="1500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cs-CZ" sz="800" b="0" dirty="0" smtClean="0">
              <a:solidFill>
                <a:srgbClr val="00A249"/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technik kontrolor jakosti  </a:t>
            </a:r>
            <a:endParaRPr lang="cs-CZ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Samostatný </a:t>
            </a: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technik pracovník řízení jakosti </a:t>
            </a:r>
            <a:endParaRPr lang="cs-CZ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</a:t>
            </a: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inženýr pracovník řízení </a:t>
            </a: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jakosti</a:t>
            </a:r>
          </a:p>
          <a:p>
            <a:pPr marL="0" lvl="1" indent="0" algn="ctr">
              <a:lnSpc>
                <a:spcPct val="110000"/>
              </a:lnSpc>
              <a:buClrTx/>
              <a:buNone/>
            </a:pP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Na MŠMT</a:t>
            </a:r>
          </a:p>
        </p:txBody>
      </p:sp>
    </p:spTree>
    <p:extLst>
      <p:ext uri="{BB962C8B-B14F-4D97-AF65-F5344CB8AC3E}">
        <p14:creationId xmlns:p14="http://schemas.microsoft.com/office/powerpoint/2010/main" xmlns="" val="1336436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9" y="1556792"/>
            <a:ext cx="6347714" cy="4484571"/>
          </a:xfrm>
        </p:spPr>
        <p:txBody>
          <a:bodyPr>
            <a:normAutofit/>
          </a:bodyPr>
          <a:lstStyle/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technik technolog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technik dispečer</a:t>
            </a: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Polygrafický technik mistr</a:t>
            </a:r>
          </a:p>
          <a:p>
            <a:pPr marL="0" lvl="1" indent="0" algn="ctr">
              <a:buClrTx/>
              <a:buNone/>
            </a:pP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Na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MŠMT</a:t>
            </a:r>
          </a:p>
          <a:p>
            <a:pPr marL="0" lvl="1" indent="0" algn="ctr">
              <a:buClrTx/>
              <a:buNone/>
            </a:pPr>
            <a:endParaRPr lang="cs-CZ" sz="15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ofsetového archového stroje</a:t>
            </a:r>
          </a:p>
          <a:p>
            <a:pPr marL="342900" lvl="1" indent="-34290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akcidenčního ofsetového kotoučového stroje </a:t>
            </a:r>
          </a:p>
          <a:p>
            <a:pPr marL="342900" lvl="1" indent="-342900">
              <a:lnSpc>
                <a:spcPct val="12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novinového ofsetového kotoučového stroje </a:t>
            </a:r>
          </a:p>
          <a:p>
            <a:pPr marL="0" lvl="1" indent="0" algn="ctr">
              <a:buClrTx/>
              <a:buNone/>
            </a:pP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Na MŠMT</a:t>
            </a: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 smtClean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 smtClean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200" dirty="0"/>
          </a:p>
          <a:p>
            <a:pPr marL="0" lvl="1" indent="0">
              <a:buClrTx/>
              <a:buNone/>
            </a:pPr>
            <a:endParaRPr lang="cs-CZ" sz="1200" b="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200" b="0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1" indent="0">
              <a:buClrTx/>
              <a:buNone/>
            </a:pPr>
            <a:endParaRPr lang="cs-CZ" sz="12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7626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8" y="1484784"/>
            <a:ext cx="7634809" cy="4556579"/>
          </a:xfrm>
        </p:spPr>
        <p:txBody>
          <a:bodyPr>
            <a:normAutofit/>
          </a:bodyPr>
          <a:lstStyle/>
          <a:p>
            <a:endParaRPr lang="cs-CZ" sz="500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000" dirty="0">
              <a:solidFill>
                <a:schemeClr val="bg2">
                  <a:lumMod val="50000"/>
                </a:schemeClr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000" dirty="0">
              <a:solidFill>
                <a:schemeClr val="bg2">
                  <a:lumMod val="50000"/>
                </a:schemeClr>
              </a:solidFill>
            </a:endParaRPr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Operátor na automatických linkách pro dokončující zpracování</a:t>
            </a:r>
          </a:p>
          <a:p>
            <a:pPr marL="0" lvl="1" indent="0">
              <a:buClrTx/>
              <a:buNone/>
            </a:pP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PK schválena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AOr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 11. 2.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2016</a:t>
            </a:r>
          </a:p>
          <a:p>
            <a:pPr marL="0" lvl="1" indent="0">
              <a:buClrTx/>
              <a:buNone/>
            </a:pPr>
            <a:endParaRPr lang="cs-CZ" sz="15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lnSpc>
                <a:spcPct val="110000"/>
              </a:lnSpc>
              <a:buClrTx/>
              <a:buFont typeface="Wingdings" pitchFamily="2" charset="2"/>
              <a:buChar char="q"/>
            </a:pPr>
            <a:r>
              <a:rPr lang="cs-CZ" sz="18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Mechatronik</a:t>
            </a:r>
            <a:r>
              <a:rPr lang="cs-CZ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zařízení v grafické výrobě</a:t>
            </a:r>
          </a:p>
          <a:p>
            <a:pPr marL="0" lvl="1" indent="0" algn="ctr">
              <a:buClrTx/>
              <a:buNone/>
            </a:pP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cs-CZ" sz="1500" dirty="0" smtClean="0">
                <a:solidFill>
                  <a:schemeClr val="accent1">
                    <a:lumMod val="75000"/>
                  </a:schemeClr>
                </a:solidFill>
              </a:rPr>
              <a:t>PK schválena </a:t>
            </a:r>
            <a:r>
              <a:rPr lang="cs-CZ" sz="1500" dirty="0" err="1">
                <a:solidFill>
                  <a:schemeClr val="accent1">
                    <a:lumMod val="75000"/>
                  </a:schemeClr>
                </a:solidFill>
              </a:rPr>
              <a:t>AOr</a:t>
            </a:r>
            <a:r>
              <a:rPr lang="cs-CZ" sz="1500" dirty="0">
                <a:solidFill>
                  <a:schemeClr val="accent1">
                    <a:lumMod val="75000"/>
                  </a:schemeClr>
                </a:solidFill>
              </a:rPr>
              <a:t> 11. 2. 2016</a:t>
            </a: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200" b="0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1" indent="0">
              <a:buClrTx/>
              <a:buNone/>
            </a:pPr>
            <a:endParaRPr lang="cs-CZ" sz="12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4536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609598" y="609600"/>
            <a:ext cx="6770713" cy="5431763"/>
          </a:xfrm>
        </p:spPr>
        <p:txBody>
          <a:bodyPr>
            <a:normAutofit fontScale="92500" lnSpcReduction="20000"/>
          </a:bodyPr>
          <a:lstStyle/>
          <a:p>
            <a:endParaRPr lang="cs-CZ" sz="500" u="sng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endParaRPr lang="cs-CZ" sz="20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Korektor </a:t>
            </a:r>
            <a:r>
              <a:rPr lang="cs-CZ" sz="1900">
                <a:solidFill>
                  <a:schemeClr val="tx1">
                    <a:lumMod val="95000"/>
                    <a:lumOff val="5000"/>
                  </a:schemeClr>
                </a:solidFill>
              </a:rPr>
              <a:t>ve </a:t>
            </a:r>
            <a:r>
              <a:rPr lang="cs-CZ" sz="190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vydavatelství</a:t>
            </a:r>
            <a:endParaRPr lang="cs-CZ" sz="1900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0" lvl="1" indent="0" algn="ctr">
              <a:buClrTx/>
              <a:buNone/>
            </a:pP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PK schválena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SR 20. 12. 2013,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není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rozhodnutí o </a:t>
            </a:r>
            <a:r>
              <a:rPr lang="cs-CZ" dirty="0" err="1">
                <a:solidFill>
                  <a:schemeClr val="accent1">
                    <a:lumMod val="75000"/>
                  </a:schemeClr>
                </a:solidFill>
              </a:rPr>
              <a:t>AOr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endParaRPr lang="cs-CZ" sz="2000" b="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Mediální plánovač</a:t>
            </a:r>
          </a:p>
          <a:p>
            <a:pPr marL="0" indent="0" algn="ctr">
              <a:buNone/>
            </a:pPr>
            <a:r>
              <a:rPr lang="cs-CZ" sz="1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600" dirty="0">
                <a:solidFill>
                  <a:schemeClr val="accent1">
                    <a:lumMod val="75000"/>
                  </a:schemeClr>
                </a:solidFill>
              </a:rPr>
              <a:t>PK</a:t>
            </a:r>
            <a:r>
              <a:rPr lang="cs-CZ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platná </a:t>
            </a:r>
            <a:r>
              <a:rPr lang="cs-CZ" sz="1600" dirty="0">
                <a:solidFill>
                  <a:schemeClr val="accent1">
                    <a:lumMod val="75000"/>
                  </a:schemeClr>
                </a:solidFill>
              </a:rPr>
              <a:t>od 29. 10. 2013, počet </a:t>
            </a:r>
            <a:r>
              <a:rPr lang="cs-CZ" sz="16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600" dirty="0">
                <a:solidFill>
                  <a:schemeClr val="accent1">
                    <a:lumMod val="75000"/>
                  </a:schemeClr>
                </a:solidFill>
              </a:rPr>
              <a:t>: 2, počet zkoušek:   </a:t>
            </a:r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</a:p>
          <a:p>
            <a:pPr marL="0" indent="0" algn="ctr">
              <a:buNone/>
            </a:pPr>
            <a:endParaRPr lang="cs-CZ" sz="1600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Pracovník monitoringu médií</a:t>
            </a:r>
          </a:p>
          <a:p>
            <a:pPr marL="0" lvl="1" indent="0" algn="ctr">
              <a:buClrTx/>
              <a:buNone/>
            </a:pP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PK platná od 29. 6.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2015, 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počet </a:t>
            </a:r>
            <a:r>
              <a:rPr lang="cs-CZ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dirty="0">
                <a:solidFill>
                  <a:schemeClr val="accent1">
                    <a:lumMod val="75000"/>
                  </a:schemeClr>
                </a:solidFill>
              </a:rPr>
              <a:t>: 0, počet zkoušek:   </a:t>
            </a:r>
            <a:r>
              <a:rPr lang="cs-CZ" dirty="0" smtClean="0">
                <a:solidFill>
                  <a:schemeClr val="accent1">
                    <a:lumMod val="75000"/>
                  </a:schemeClr>
                </a:solidFill>
              </a:rPr>
              <a:t>0</a:t>
            </a:r>
            <a:endParaRPr lang="cs-CZ" dirty="0">
              <a:solidFill>
                <a:schemeClr val="accent1">
                  <a:lumMod val="75000"/>
                </a:schemeClr>
              </a:solidFill>
            </a:endParaRPr>
          </a:p>
          <a:p>
            <a:pPr marL="342900" indent="-342900">
              <a:buFont typeface="Wingdings" pitchFamily="2" charset="2"/>
              <a:buChar char="q"/>
            </a:pPr>
            <a:endParaRPr lang="cs-CZ" sz="2000" dirty="0">
              <a:solidFill>
                <a:schemeClr val="accent6">
                  <a:lumMod val="7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Nákupčí audio, video </a:t>
            </a:r>
            <a:endParaRPr lang="cs-CZ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Nákupčí </a:t>
            </a: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tiskových médií  </a:t>
            </a:r>
            <a:endParaRPr lang="cs-CZ" sz="1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342900" lvl="1" indent="-342900">
              <a:lnSpc>
                <a:spcPct val="130000"/>
              </a:lnSpc>
              <a:buClrTx/>
              <a:buFont typeface="Wingdings" pitchFamily="2" charset="2"/>
              <a:buChar char="q"/>
            </a:pPr>
            <a:r>
              <a:rPr lang="cs-CZ" sz="19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Nákupčí </a:t>
            </a:r>
            <a:r>
              <a:rPr lang="cs-CZ" sz="19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 internet, multimédia a nová média  </a:t>
            </a:r>
          </a:p>
          <a:p>
            <a:pPr marL="0" indent="0" algn="ctr">
              <a:buNone/>
            </a:pPr>
            <a:r>
              <a:rPr lang="cs-CZ" sz="1600" dirty="0" smtClean="0">
                <a:solidFill>
                  <a:schemeClr val="accent1">
                    <a:lumMod val="75000"/>
                  </a:schemeClr>
                </a:solidFill>
              </a:rPr>
              <a:t>PK platné </a:t>
            </a:r>
            <a:r>
              <a:rPr lang="cs-CZ" sz="1600" dirty="0">
                <a:solidFill>
                  <a:schemeClr val="accent1">
                    <a:lumMod val="75000"/>
                  </a:schemeClr>
                </a:solidFill>
              </a:rPr>
              <a:t>od 14. 10. 2015, počet </a:t>
            </a:r>
            <a:r>
              <a:rPr lang="cs-CZ" sz="1600" dirty="0" err="1">
                <a:solidFill>
                  <a:schemeClr val="accent1">
                    <a:lumMod val="75000"/>
                  </a:schemeClr>
                </a:solidFill>
              </a:rPr>
              <a:t>AOs</a:t>
            </a:r>
            <a:r>
              <a:rPr lang="cs-CZ" sz="1600" dirty="0">
                <a:solidFill>
                  <a:schemeClr val="accent1">
                    <a:lumMod val="75000"/>
                  </a:schemeClr>
                </a:solidFill>
              </a:rPr>
              <a:t>: 0, počet zkoušek:   0</a:t>
            </a: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0" lvl="1" indent="0">
              <a:buClrTx/>
              <a:buNone/>
            </a:pPr>
            <a:endParaRPr lang="cs-CZ" dirty="0" smtClean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 smtClean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dirty="0"/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200" dirty="0"/>
          </a:p>
          <a:p>
            <a:pPr marL="0" lvl="1" indent="0">
              <a:buClrTx/>
              <a:buNone/>
            </a:pPr>
            <a:endParaRPr lang="cs-CZ" sz="1200" b="0" dirty="0">
              <a:solidFill>
                <a:schemeClr val="accent6">
                  <a:lumMod val="50000"/>
                </a:schemeClr>
              </a:solidFill>
            </a:endParaRPr>
          </a:p>
          <a:p>
            <a:pPr marL="342900" lvl="1" indent="-342900">
              <a:buClrTx/>
              <a:buFont typeface="Wingdings" pitchFamily="2" charset="2"/>
              <a:buChar char="q"/>
            </a:pPr>
            <a:endParaRPr lang="cs-CZ" sz="1200" b="0" dirty="0">
              <a:solidFill>
                <a:schemeClr val="accent6">
                  <a:lumMod val="50000"/>
                </a:schemeClr>
              </a:solidFill>
            </a:endParaRPr>
          </a:p>
          <a:p>
            <a:pPr marL="0" lvl="1" indent="0">
              <a:buClrTx/>
              <a:buNone/>
            </a:pPr>
            <a:endParaRPr lang="cs-CZ" sz="12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97340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Aktuální údaje NSK</a:t>
            </a:r>
            <a:br>
              <a:rPr lang="cs-CZ" b="1" dirty="0" smtClean="0"/>
            </a:br>
            <a:r>
              <a:rPr lang="cs-CZ" b="1" dirty="0" smtClean="0"/>
              <a:t>stav k 05/2016</a:t>
            </a:r>
            <a:endParaRPr lang="cs-CZ" b="1" dirty="0"/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/>
          </p:nvPr>
        </p:nvGraphicFramePr>
        <p:xfrm>
          <a:off x="323524" y="2204864"/>
          <a:ext cx="8568954" cy="3220172"/>
        </p:xfrm>
        <a:graphic>
          <a:graphicData uri="http://schemas.openxmlformats.org/drawingml/2006/table">
            <a:tbl>
              <a:tblPr/>
              <a:tblGrid>
                <a:gridCol w="2088953"/>
                <a:gridCol w="575999"/>
                <a:gridCol w="575999"/>
                <a:gridCol w="575999"/>
                <a:gridCol w="575999"/>
                <a:gridCol w="575999"/>
                <a:gridCol w="575999"/>
                <a:gridCol w="714113"/>
                <a:gridCol w="509696"/>
                <a:gridCol w="504056"/>
                <a:gridCol w="576131"/>
                <a:gridCol w="720011"/>
              </a:tblGrid>
              <a:tr h="0">
                <a:tc>
                  <a:txBody>
                    <a:bodyPr/>
                    <a:lstStyle/>
                    <a:p>
                      <a:pPr marL="72000" algn="l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MD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MK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MMR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MPO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MPSV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MŠMT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MV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MZd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MZe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MŽP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Celkem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72000" algn="l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Počet PK v gesci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72000" algn="l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Počet autorizovaných osob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169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257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1199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72000" algn="l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Počet autorizací PK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794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1562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519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3958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744083">
                <a:tc>
                  <a:txBody>
                    <a:bodyPr/>
                    <a:lstStyle/>
                    <a:p>
                      <a:pPr marL="72000" algn="l" fontAlgn="b"/>
                      <a:r>
                        <a:rPr lang="cs-CZ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Počet realizovaných zkoušek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8432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12956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2900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7285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105968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3609</a:t>
                      </a:r>
                      <a:endParaRPr lang="cs-CZ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141238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212468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Odkazy NSK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Odkazy</a:t>
            </a:r>
          </a:p>
          <a:p>
            <a:pPr lvl="1"/>
            <a:r>
              <a:rPr lang="cs-CZ" dirty="0" smtClean="0"/>
              <a:t>www.narodnikvalifikace.cz</a:t>
            </a:r>
          </a:p>
          <a:p>
            <a:pPr lvl="1"/>
            <a:r>
              <a:rPr lang="cs-CZ" dirty="0" smtClean="0"/>
              <a:t>www.vzdelavaniaprace.cz</a:t>
            </a:r>
          </a:p>
          <a:p>
            <a:pPr lvl="1"/>
            <a:r>
              <a:rPr lang="cs-CZ" dirty="0" smtClean="0"/>
              <a:t>www.sektoroverady.cz</a:t>
            </a:r>
          </a:p>
        </p:txBody>
      </p:sp>
    </p:spTree>
    <p:extLst>
      <p:ext uri="{BB962C8B-B14F-4D97-AF65-F5344CB8AC3E}">
        <p14:creationId xmlns:p14="http://schemas.microsoft.com/office/powerpoint/2010/main" xmlns="" val="2673793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Národní soustava kvalifikací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1952836"/>
            <a:ext cx="8244916" cy="4644516"/>
          </a:xfrm>
        </p:spPr>
        <p:txBody>
          <a:bodyPr/>
          <a:lstStyle/>
          <a:p>
            <a:pPr algn="ctr"/>
            <a:r>
              <a:rPr lang="cs-CZ" sz="4000" dirty="0" smtClean="0"/>
              <a:t>Děkuji </a:t>
            </a:r>
            <a:r>
              <a:rPr lang="cs-CZ" sz="4000" dirty="0"/>
              <a:t>za </a:t>
            </a:r>
            <a:r>
              <a:rPr lang="cs-CZ" sz="4000" dirty="0" smtClean="0"/>
              <a:t>pozornost…</a:t>
            </a:r>
            <a:endParaRPr lang="cs-CZ" sz="4000" dirty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endParaRPr lang="cs-CZ" dirty="0" smtClean="0"/>
          </a:p>
          <a:p>
            <a:endParaRPr lang="cs-CZ" dirty="0"/>
          </a:p>
          <a:p>
            <a:endParaRPr lang="cs-CZ" dirty="0" smtClean="0"/>
          </a:p>
          <a:p>
            <a:pPr lvl="3"/>
            <a:endParaRPr lang="cs-CZ" dirty="0" smtClean="0"/>
          </a:p>
          <a:p>
            <a:pPr lvl="3"/>
            <a:endParaRPr lang="cs-CZ" dirty="0" smtClean="0"/>
          </a:p>
          <a:p>
            <a:pPr lvl="3"/>
            <a:endParaRPr lang="cs-CZ" dirty="0"/>
          </a:p>
          <a:p>
            <a:pPr lvl="3"/>
            <a:endParaRPr lang="cs-CZ" dirty="0"/>
          </a:p>
          <a:p>
            <a:pPr lvl="3"/>
            <a:endParaRPr lang="cs-CZ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5916" y="2996952"/>
            <a:ext cx="1872208" cy="1578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88568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seta">
  <a:themeElements>
    <a:clrScheme name="Oranžová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Faseta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set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10585</TotalTime>
  <Words>528</Words>
  <Application>Microsoft Office PowerPoint</Application>
  <PresentationFormat>Předvádění na obrazovce (4:3)</PresentationFormat>
  <Paragraphs>185</Paragraphs>
  <Slides>11</Slides>
  <Notes>6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2" baseType="lpstr">
      <vt:lpstr>Faseta</vt:lpstr>
      <vt:lpstr>Snímek 1</vt:lpstr>
      <vt:lpstr>Stav autorizací  a zkoušek</vt:lpstr>
      <vt:lpstr>Snímek 3</vt:lpstr>
      <vt:lpstr>Snímek 4</vt:lpstr>
      <vt:lpstr>Snímek 5</vt:lpstr>
      <vt:lpstr>Snímek 6</vt:lpstr>
      <vt:lpstr>Snímek 7</vt:lpstr>
      <vt:lpstr>Snímek 8</vt:lpstr>
      <vt:lpstr>Aktuální údaje NSK stav k 05/2016</vt:lpstr>
      <vt:lpstr>Odkazy NSK</vt:lpstr>
      <vt:lpstr>Národní soustava kvalifikací</vt:lpstr>
    </vt:vector>
  </TitlesOfParts>
  <Company>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Národní soustava kvalifikací (NSK)</dc:title>
  <dc:creator>Milan Sloup</dc:creator>
  <cp:lastModifiedBy>Věra Zavadilíková</cp:lastModifiedBy>
  <cp:revision>223</cp:revision>
  <cp:lastPrinted>2015-05-05T10:09:25Z</cp:lastPrinted>
  <dcterms:created xsi:type="dcterms:W3CDTF">2011-02-25T07:45:46Z</dcterms:created>
  <dcterms:modified xsi:type="dcterms:W3CDTF">2016-05-25T08:57:20Z</dcterms:modified>
</cp:coreProperties>
</file>