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2" r:id="rId2"/>
    <p:sldId id="379" r:id="rId3"/>
    <p:sldId id="363" r:id="rId4"/>
    <p:sldId id="388" r:id="rId5"/>
    <p:sldId id="390" r:id="rId6"/>
    <p:sldId id="389" r:id="rId7"/>
    <p:sldId id="394" r:id="rId8"/>
    <p:sldId id="393" r:id="rId9"/>
    <p:sldId id="395" r:id="rId10"/>
    <p:sldId id="370" r:id="rId11"/>
    <p:sldId id="368" r:id="rId12"/>
    <p:sldId id="339" r:id="rId13"/>
    <p:sldId id="35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A64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86" autoAdjust="0"/>
    <p:restoredTop sz="99232" autoAdjust="0"/>
  </p:normalViewPr>
  <p:slideViewPr>
    <p:cSldViewPr snapToGrid="0" snapToObjects="1">
      <p:cViewPr>
        <p:scale>
          <a:sx n="81" d="100"/>
          <a:sy n="81" d="100"/>
        </p:scale>
        <p:origin x="-9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5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40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1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7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22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3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38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10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966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0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9B24A-E480-5D46-BCBC-3FF19168DBB1}" type="datetimeFigureOut">
              <a:rPr lang="en-US" smtClean="0"/>
              <a:t>3/31/2016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CA54F-1B1B-C844-99F7-6CFA2FF92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6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01000p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pic>
        <p:nvPicPr>
          <p:cNvPr id="9" name="Picture 8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845260"/>
            <a:ext cx="9144001" cy="1385455"/>
          </a:xfrm>
          <a:prstGeom prst="rect">
            <a:avLst/>
          </a:prstGeom>
        </p:spPr>
      </p:pic>
      <p:pic>
        <p:nvPicPr>
          <p:cNvPr id="11" name="Picture 10" descr="lta_logo_75_5_100_0.eps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7009" y="3040576"/>
            <a:ext cx="1412593" cy="999887"/>
          </a:xfrm>
          <a:prstGeom prst="rect">
            <a:avLst/>
          </a:prstGeom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573600" y="2844079"/>
            <a:ext cx="7958138" cy="1001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200" smtClean="0">
                <a:solidFill>
                  <a:srgbClr val="FFFFFF"/>
                </a:solidFill>
                <a:latin typeface="Calibri"/>
                <a:cs typeface="Calibri"/>
              </a:rPr>
              <a:t>MEZIGENERAČNÍ </a:t>
            </a:r>
            <a:r>
              <a:rPr lang="cs-CZ" sz="3200" dirty="0" smtClean="0">
                <a:solidFill>
                  <a:srgbClr val="FFFFFF"/>
                </a:solidFill>
                <a:latin typeface="Calibri"/>
                <a:cs typeface="Calibri"/>
              </a:rPr>
              <a:t>PŘEDÁVÁNÍ FIREM</a:t>
            </a:r>
            <a:endParaRPr lang="cs-CZ" sz="32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573600" y="3674269"/>
            <a:ext cx="7958138" cy="408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1600" dirty="0" smtClean="0">
                <a:solidFill>
                  <a:srgbClr val="FFFFFF"/>
                </a:solidFill>
                <a:latin typeface="Calibri"/>
                <a:cs typeface="Calibri"/>
              </a:rPr>
              <a:t>BŘEZEN 2016</a:t>
            </a:r>
            <a:endParaRPr lang="cs-CZ" sz="16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10" name="Picture 9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12141" y="5059201"/>
            <a:ext cx="6131859" cy="1102109"/>
          </a:xfrm>
          <a:prstGeom prst="rect">
            <a:avLst/>
          </a:prstGeom>
        </p:spPr>
      </p:pic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3180066" y="5059201"/>
            <a:ext cx="5868566" cy="11021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10000"/>
              </a:lnSpc>
              <a:buFont typeface="Wingdings" charset="2"/>
              <a:buChar char="§"/>
            </a:pPr>
            <a:r>
              <a:rPr lang="cs-CZ" sz="1600" dirty="0">
                <a:solidFill>
                  <a:srgbClr val="FFFFFF"/>
                </a:solidFill>
                <a:cs typeface="Calibri"/>
              </a:rPr>
              <a:t>JAN NAJMAN (ADVOKÁT)</a:t>
            </a:r>
          </a:p>
          <a:p>
            <a:pPr algn="l">
              <a:lnSpc>
                <a:spcPct val="60000"/>
              </a:lnSpc>
            </a:pPr>
            <a:endParaRPr lang="cs-CZ" sz="160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285750" indent="-285750" algn="l">
              <a:lnSpc>
                <a:spcPct val="110000"/>
              </a:lnSpc>
              <a:buFont typeface="Wingdings" charset="2"/>
              <a:buChar char="§"/>
            </a:pPr>
            <a:r>
              <a:rPr lang="cs-CZ" sz="1600" dirty="0">
                <a:solidFill>
                  <a:srgbClr val="FFFFFF"/>
                </a:solidFill>
                <a:cs typeface="Calibri"/>
              </a:rPr>
              <a:t>HANA DAENHARDTOVÁ (DAŇOVÁ PORADKYNĚ, AUDITORKA)</a:t>
            </a:r>
          </a:p>
        </p:txBody>
      </p:sp>
    </p:spTree>
    <p:extLst>
      <p:ext uri="{BB962C8B-B14F-4D97-AF65-F5344CB8AC3E}">
        <p14:creationId xmlns:p14="http://schemas.microsoft.com/office/powerpoint/2010/main" val="273153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180079"/>
            <a:ext cx="7676170" cy="1473201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24574" y="3154571"/>
            <a:ext cx="7051595" cy="139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cs-CZ" sz="2800" dirty="0" smtClean="0">
                <a:solidFill>
                  <a:schemeClr val="bg1"/>
                </a:solidFill>
                <a:latin typeface="Calibri"/>
                <a:cs typeface="Calibri"/>
              </a:rPr>
              <a:t>PRÁVNÍ A DAŇOVÉ ASPEKTY PŘI ZACHOVÁNÍ</a:t>
            </a:r>
          </a:p>
          <a:p>
            <a:pPr algn="l">
              <a:lnSpc>
                <a:spcPct val="140000"/>
              </a:lnSpc>
            </a:pPr>
            <a:r>
              <a:rPr lang="cs-CZ" sz="2800" dirty="0" smtClean="0">
                <a:solidFill>
                  <a:schemeClr val="bg1"/>
                </a:solidFill>
                <a:latin typeface="Calibri"/>
                <a:cs typeface="Calibri"/>
              </a:rPr>
              <a:t>KONTINUITY FIRMY</a:t>
            </a:r>
            <a:endParaRPr lang="cs-CZ" sz="28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250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len-canyon-113688_1280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04720"/>
            <a:ext cx="8785837" cy="3393440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72102" y="2486188"/>
            <a:ext cx="7721658" cy="3010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50000"/>
              </a:lnSpc>
              <a:buFont typeface="Wingdings" charset="2"/>
              <a:buChar char="§"/>
            </a:pPr>
            <a:endParaRPr lang="cs-CZ" sz="1800" dirty="0">
              <a:solidFill>
                <a:schemeClr val="bg1"/>
              </a:solidFill>
              <a:latin typeface="Calibri" pitchFamily="34" charset="0"/>
            </a:endParaRPr>
          </a:p>
          <a:p>
            <a:pPr marL="285750" indent="-285750" algn="just">
              <a:buFont typeface="Wingdings" charset="2"/>
              <a:buChar char="§"/>
            </a:pPr>
            <a:r>
              <a:rPr lang="cs-CZ" sz="1800" dirty="0">
                <a:solidFill>
                  <a:schemeClr val="bg1"/>
                </a:solidFill>
                <a:latin typeface="Calibri" pitchFamily="34" charset="0"/>
              </a:rPr>
              <a:t>v</a:t>
            </a:r>
            <a:r>
              <a:rPr lang="cs-CZ" sz="1800" dirty="0" smtClean="0">
                <a:solidFill>
                  <a:schemeClr val="bg1"/>
                </a:solidFill>
                <a:latin typeface="Calibri" pitchFamily="34" charset="0"/>
              </a:rPr>
              <a:t>aše </a:t>
            </a:r>
            <a:r>
              <a:rPr lang="cs-CZ" sz="1800" dirty="0">
                <a:solidFill>
                  <a:schemeClr val="bg1"/>
                </a:solidFill>
                <a:latin typeface="Calibri" pitchFamily="34" charset="0"/>
              </a:rPr>
              <a:t>úvaha nad uspořádáním majetkově-rodinných záležitostí je začátek: právo a daně najdou řešení pro většinu Vašich myšlenek</a:t>
            </a:r>
          </a:p>
          <a:p>
            <a:pPr marL="285750" indent="-285750" algn="just">
              <a:lnSpc>
                <a:spcPct val="50000"/>
              </a:lnSpc>
              <a:buFont typeface="Wingdings" charset="2"/>
              <a:buChar char="§"/>
            </a:pPr>
            <a:endParaRPr lang="cs-CZ" sz="1800" dirty="0">
              <a:solidFill>
                <a:schemeClr val="bg1"/>
              </a:solidFill>
              <a:latin typeface="Calibri" pitchFamily="34" charset="0"/>
            </a:endParaRPr>
          </a:p>
          <a:p>
            <a:pPr marL="285750" indent="-285750" algn="just">
              <a:buFont typeface="Wingdings" charset="2"/>
              <a:buChar char="§"/>
            </a:pPr>
            <a:r>
              <a:rPr lang="cs-CZ" sz="1800" dirty="0" smtClean="0">
                <a:solidFill>
                  <a:schemeClr val="bg1"/>
                </a:solidFill>
                <a:latin typeface="Calibri" pitchFamily="34" charset="0"/>
              </a:rPr>
              <a:t>nastavení </a:t>
            </a:r>
            <a:r>
              <a:rPr lang="cs-CZ" sz="1800" dirty="0">
                <a:solidFill>
                  <a:schemeClr val="bg1"/>
                </a:solidFill>
                <a:latin typeface="Calibri" pitchFamily="34" charset="0"/>
              </a:rPr>
              <a:t>pravidel i pro příští generace: předání firmy by mělo fungovat nejen ve 2. generaci, rodinná firma=nositel dlouhodobých hodnot</a:t>
            </a:r>
          </a:p>
          <a:p>
            <a:pPr marL="285750" indent="-285750" algn="just">
              <a:lnSpc>
                <a:spcPct val="50000"/>
              </a:lnSpc>
              <a:buFont typeface="Wingdings" charset="2"/>
              <a:buChar char="§"/>
            </a:pPr>
            <a:endParaRPr lang="cs-CZ" sz="1800" dirty="0">
              <a:solidFill>
                <a:schemeClr val="bg1"/>
              </a:solidFill>
              <a:latin typeface="Calibri" pitchFamily="34" charset="0"/>
            </a:endParaRPr>
          </a:p>
          <a:p>
            <a:pPr marL="285750" indent="-285750" algn="just">
              <a:buFont typeface="Wingdings" charset="2"/>
              <a:buChar char="§"/>
            </a:pPr>
            <a:r>
              <a:rPr lang="cs-CZ" sz="1800" dirty="0">
                <a:solidFill>
                  <a:schemeClr val="bg1"/>
                </a:solidFill>
                <a:latin typeface="Calibri" pitchFamily="34" charset="0"/>
              </a:rPr>
              <a:t>g</a:t>
            </a:r>
            <a:r>
              <a:rPr lang="cs-CZ" sz="1800" dirty="0" smtClean="0">
                <a:solidFill>
                  <a:schemeClr val="bg1"/>
                </a:solidFill>
                <a:latin typeface="Calibri" pitchFamily="34" charset="0"/>
              </a:rPr>
              <a:t>enerace </a:t>
            </a:r>
            <a:r>
              <a:rPr lang="cs-CZ" sz="1800" dirty="0">
                <a:solidFill>
                  <a:schemeClr val="bg1"/>
                </a:solidFill>
                <a:latin typeface="Calibri" pitchFamily="34" charset="0"/>
              </a:rPr>
              <a:t>následující po „otcích – zakladatelích“ nemusí být dobrými manažery, důležité je vychovat dobré správce </a:t>
            </a:r>
            <a:r>
              <a:rPr lang="cs-CZ" sz="1800" dirty="0" smtClean="0">
                <a:solidFill>
                  <a:schemeClr val="bg1"/>
                </a:solidFill>
                <a:latin typeface="Calibri" pitchFamily="34" charset="0"/>
              </a:rPr>
              <a:t>majetku</a:t>
            </a:r>
            <a:endParaRPr lang="cs-CZ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98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pass-691146_1280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472" r="2885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11805"/>
            <a:ext cx="5992797" cy="4439580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772100" y="1511804"/>
            <a:ext cx="6654859" cy="9752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 smtClean="0">
                <a:solidFill>
                  <a:srgbClr val="FFFFFF"/>
                </a:solidFill>
                <a:latin typeface="Calibri"/>
                <a:cs typeface="Calibri"/>
              </a:rPr>
              <a:t>KLÍČOVÉ BODY</a:t>
            </a:r>
            <a:endParaRPr lang="cs-CZ" sz="3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772101" y="2513497"/>
            <a:ext cx="5220696" cy="2654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1200"/>
              </a:spcBef>
              <a:buFont typeface="Wingdings" charset="2"/>
              <a:buChar char="§"/>
            </a:pP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volba strategicky nejvhodnější varianty předání </a:t>
            </a:r>
          </a:p>
          <a:p>
            <a:pPr marL="285750" indent="-285750" algn="l">
              <a:spcBef>
                <a:spcPts val="1200"/>
              </a:spcBef>
              <a:buFont typeface="Wingdings" charset="2"/>
              <a:buChar char="§"/>
            </a:pP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včasná příprava a vhodné načasování transakce</a:t>
            </a: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příprava společnosti na předání</a:t>
            </a:r>
            <a:r>
              <a:rPr lang="cs-CZ" sz="1800" strike="sngStrike" dirty="0">
                <a:solidFill>
                  <a:srgbClr val="FFFFFF"/>
                </a:solidFill>
                <a:latin typeface="Calibri" pitchFamily="34" charset="0"/>
              </a:rPr>
              <a:t> </a:t>
            </a:r>
            <a:endParaRPr lang="cs-CZ" sz="1800" strike="sngStrike" dirty="0" smtClean="0">
              <a:solidFill>
                <a:srgbClr val="FFFFFF"/>
              </a:solidFill>
              <a:latin typeface="Calibri" pitchFamily="34" charset="0"/>
            </a:endParaRP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1800" dirty="0" smtClean="0">
                <a:solidFill>
                  <a:srgbClr val="FFFFFF"/>
                </a:solidFill>
                <a:latin typeface="Calibri" pitchFamily="34" charset="0"/>
              </a:rPr>
              <a:t>souběžné </a:t>
            </a: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a komplexní řešení jednotlivých částí transakce – právní, daňové, finanční i obchodní aspekty předání </a:t>
            </a:r>
          </a:p>
          <a:p>
            <a:pPr marL="285750" indent="-285750" algn="l">
              <a:spcBef>
                <a:spcPts val="1200"/>
              </a:spcBef>
              <a:buFont typeface="Wingdings" charset="2"/>
              <a:buChar char="§"/>
            </a:pP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vyřešení finančního zabezpečení </a:t>
            </a:r>
            <a:r>
              <a:rPr lang="cs-CZ" sz="1800" dirty="0" smtClean="0">
                <a:solidFill>
                  <a:srgbClr val="FFFFFF"/>
                </a:solidFill>
                <a:latin typeface="Calibri" pitchFamily="34" charset="0"/>
              </a:rPr>
              <a:t>předávajícího</a:t>
            </a:r>
            <a:endParaRPr lang="cs-CZ" sz="180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3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osball-830952_1920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04429"/>
            <a:ext cx="6066263" cy="4472017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72100" y="1604429"/>
            <a:ext cx="6654859" cy="9752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 smtClean="0">
                <a:solidFill>
                  <a:srgbClr val="FFFFFF"/>
                </a:solidFill>
                <a:latin typeface="Calibri"/>
                <a:cs typeface="Calibri"/>
              </a:rPr>
              <a:t>HLAVNÍ FORMY PŘEDÁNÍ</a:t>
            </a:r>
            <a:endParaRPr lang="cs-CZ" sz="3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772101" y="2606122"/>
            <a:ext cx="5504068" cy="32918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prodej třetí osobě </a:t>
            </a:r>
          </a:p>
          <a:p>
            <a:pPr marL="641350" indent="-285750" algn="l">
              <a:spcBef>
                <a:spcPts val="600"/>
              </a:spcBef>
              <a:buFont typeface="Wingdings" charset="2"/>
              <a:buChar char="§"/>
            </a:pP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ukončení podnikání ze strany rodiny vůbec</a:t>
            </a:r>
          </a:p>
          <a:p>
            <a:pPr marL="342900" indent="-342900" algn="l">
              <a:spcBef>
                <a:spcPts val="18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předání podílů rodině </a:t>
            </a:r>
          </a:p>
          <a:p>
            <a:pPr marL="641350" indent="-285750" algn="l">
              <a:spcBef>
                <a:spcPts val="600"/>
              </a:spcBef>
              <a:buFont typeface="Wingdings" charset="2"/>
              <a:buChar char="§"/>
            </a:pP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a/nebo předání blízkým spolupracovníků</a:t>
            </a:r>
          </a:p>
          <a:p>
            <a:pPr marL="641350" indent="-285750" algn="l">
              <a:spcBef>
                <a:spcPts val="600"/>
              </a:spcBef>
              <a:buFont typeface="Wingdings" charset="2"/>
              <a:buChar char="§"/>
            </a:pP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včetně faktického vedení společnosti</a:t>
            </a:r>
          </a:p>
          <a:p>
            <a:pPr marL="342900" indent="-342900" algn="l">
              <a:spcBef>
                <a:spcPts val="18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předání podílů rodině, ALE</a:t>
            </a:r>
          </a:p>
          <a:p>
            <a:pPr marL="641350" indent="-285750" algn="l">
              <a:spcBef>
                <a:spcPts val="600"/>
              </a:spcBef>
              <a:buFont typeface="Wingdings" charset="2"/>
              <a:buChar char="§"/>
              <a:tabLst>
                <a:tab pos="712788" algn="l"/>
              </a:tabLst>
            </a:pP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svěření vedení najatému managementu, </a:t>
            </a:r>
            <a:r>
              <a:rPr lang="cs-CZ" sz="1800" dirty="0" smtClean="0">
                <a:solidFill>
                  <a:srgbClr val="FFFFFF"/>
                </a:solidFill>
                <a:latin typeface="Calibri" pitchFamily="34" charset="0"/>
              </a:rPr>
              <a:t/>
            </a:r>
            <a:br>
              <a:rPr lang="cs-CZ" sz="1800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cs-CZ" sz="1800" dirty="0" smtClean="0">
                <a:solidFill>
                  <a:srgbClr val="FFFFFF"/>
                </a:solidFill>
                <a:latin typeface="Calibri" pitchFamily="34" charset="0"/>
              </a:rPr>
              <a:t>příp</a:t>
            </a:r>
            <a:r>
              <a:rPr lang="cs-CZ" sz="1800" dirty="0">
                <a:solidFill>
                  <a:srgbClr val="FFFFFF"/>
                </a:solidFill>
                <a:latin typeface="Calibri" pitchFamily="34" charset="0"/>
              </a:rPr>
              <a:t>. stávajícím vedoucím zaměstnancům  </a:t>
            </a:r>
          </a:p>
        </p:txBody>
      </p:sp>
    </p:spTree>
    <p:extLst>
      <p:ext uri="{BB962C8B-B14F-4D97-AF65-F5344CB8AC3E}">
        <p14:creationId xmlns:p14="http://schemas.microsoft.com/office/powerpoint/2010/main" val="35051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now-1185474_1920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9" r="7866"/>
          <a:stretch/>
        </p:blipFill>
        <p:spPr>
          <a:xfrm>
            <a:off x="0" y="0"/>
            <a:ext cx="9144000" cy="6938034"/>
          </a:xfrm>
          <a:prstGeom prst="rect">
            <a:avLst/>
          </a:prstGeom>
        </p:spPr>
      </p:pic>
      <p:pic>
        <p:nvPicPr>
          <p:cNvPr id="7" name="Picture 6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94828"/>
            <a:ext cx="6276169" cy="3411892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72100" y="1594827"/>
            <a:ext cx="5504069" cy="9752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 smtClean="0">
                <a:solidFill>
                  <a:srgbClr val="FFFFFF"/>
                </a:solidFill>
                <a:latin typeface="Calibri"/>
                <a:cs typeface="Calibri"/>
              </a:rPr>
              <a:t>OBLASTI PŘEDÁNÍ</a:t>
            </a:r>
            <a:endParaRPr lang="cs-CZ" sz="3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772101" y="2596520"/>
            <a:ext cx="5504068" cy="22737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předání vlastnictví (převod podílů, akcií atd.)</a:t>
            </a: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předání řízení</a:t>
            </a: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předání kontaktů</a:t>
            </a: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předání know-how, nastavení nového fungování v rámci rodiny</a:t>
            </a:r>
          </a:p>
        </p:txBody>
      </p:sp>
    </p:spTree>
    <p:extLst>
      <p:ext uri="{BB962C8B-B14F-4D97-AF65-F5344CB8AC3E}">
        <p14:creationId xmlns:p14="http://schemas.microsoft.com/office/powerpoint/2010/main" val="21923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ess-316658_1280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Picture 15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9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86044"/>
            <a:ext cx="6276169" cy="4608467"/>
          </a:xfrm>
          <a:prstGeom prst="rect">
            <a:avLst/>
          </a:prstGeom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772100" y="986043"/>
            <a:ext cx="5504069" cy="9752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 smtClean="0">
                <a:solidFill>
                  <a:srgbClr val="FFFFFF"/>
                </a:solidFill>
                <a:latin typeface="Calibri"/>
                <a:cs typeface="Calibri"/>
              </a:rPr>
              <a:t>KONKRÉTNÍ ZPŮSOBY</a:t>
            </a:r>
            <a:endParaRPr lang="cs-CZ" sz="3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772101" y="1987736"/>
            <a:ext cx="5336143" cy="3375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darování nebo dědictví</a:t>
            </a: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vydání nových </a:t>
            </a: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podílů </a:t>
            </a: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rozdělení </a:t>
            </a: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společnosti a předání jejích částí různým členům rodiny, případné vyplacení některých členů rodiny</a:t>
            </a: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změny na pozici statutárních orgánů</a:t>
            </a: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vytvoření </a:t>
            </a:r>
            <a:r>
              <a:rPr lang="cs-CZ" sz="2000" dirty="0" err="1">
                <a:solidFill>
                  <a:srgbClr val="FFFFFF"/>
                </a:solidFill>
                <a:latin typeface="Calibri" pitchFamily="34" charset="0"/>
              </a:rPr>
              <a:t>svěřenského</a:t>
            </a: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 fondu</a:t>
            </a:r>
            <a:endParaRPr lang="cs-CZ" sz="240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0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ver-1225988_1920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9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94828"/>
            <a:ext cx="8543146" cy="3737277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72100" y="1594827"/>
            <a:ext cx="5504069" cy="9752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200" dirty="0" smtClean="0">
                <a:solidFill>
                  <a:srgbClr val="FFFFFF"/>
                </a:solidFill>
                <a:latin typeface="Calibri"/>
                <a:cs typeface="Calibri"/>
              </a:rPr>
              <a:t>DAŇOVÉ ASPEKTY</a:t>
            </a:r>
            <a:endParaRPr lang="cs-CZ" sz="3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72101" y="2596521"/>
            <a:ext cx="7298758" cy="262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d</a:t>
            </a: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aň </a:t>
            </a: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z příjmů (darování, dědění = bezúplatný příjem</a:t>
            </a: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)</a:t>
            </a:r>
            <a:endParaRPr lang="cs-CZ" sz="2000" dirty="0">
              <a:solidFill>
                <a:srgbClr val="FFFFFF"/>
              </a:solidFill>
              <a:latin typeface="Calibri" pitchFamily="34" charset="0"/>
            </a:endParaRP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d</a:t>
            </a: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aňová </a:t>
            </a: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neutralita u </a:t>
            </a:r>
            <a:r>
              <a:rPr lang="cs-CZ" sz="2000" dirty="0" err="1">
                <a:solidFill>
                  <a:srgbClr val="FFFFFF"/>
                </a:solidFill>
                <a:latin typeface="Calibri" pitchFamily="34" charset="0"/>
              </a:rPr>
              <a:t>svěřenského</a:t>
            </a: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fondu</a:t>
            </a:r>
            <a:endParaRPr lang="cs-CZ" sz="2400" dirty="0">
              <a:solidFill>
                <a:srgbClr val="FFFFFF"/>
              </a:solidFill>
              <a:latin typeface="Calibri" pitchFamily="34" charset="0"/>
            </a:endParaRP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z</a:t>
            </a: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ahraniční bydliště převodce/nabyvatele </a:t>
            </a: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= riziko dvojího </a:t>
            </a: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zdanění</a:t>
            </a:r>
            <a:endParaRPr lang="cs-CZ" sz="2000" dirty="0">
              <a:solidFill>
                <a:srgbClr val="FFFFFF"/>
              </a:solidFill>
              <a:latin typeface="Calibri" pitchFamily="34" charset="0"/>
            </a:endParaRPr>
          </a:p>
          <a:p>
            <a:pPr marL="342900" indent="-342900" algn="l">
              <a:spcBef>
                <a:spcPts val="1200"/>
              </a:spcBef>
              <a:buFont typeface="Wingdings" charset="2"/>
              <a:buChar char="§"/>
            </a:pP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d</a:t>
            </a: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alší </a:t>
            </a:r>
            <a:r>
              <a:rPr lang="cs-CZ" sz="2000" dirty="0">
                <a:solidFill>
                  <a:srgbClr val="FFFFFF"/>
                </a:solidFill>
                <a:latin typeface="Calibri" pitchFamily="34" charset="0"/>
              </a:rPr>
              <a:t>relevantní daně (daň z přidané hodnoty, z nabytí nemovitých věcí …</a:t>
            </a:r>
            <a:r>
              <a:rPr lang="cs-CZ" sz="2000" dirty="0" smtClean="0">
                <a:solidFill>
                  <a:srgbClr val="FFFFFF"/>
                </a:solidFill>
                <a:latin typeface="Calibri" pitchFamily="34" charset="0"/>
              </a:rPr>
              <a:t>)</a:t>
            </a:r>
            <a:endParaRPr lang="cs-CZ" sz="200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29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rekking-299000_1280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1" cy="6858001"/>
          </a:xfrm>
          <a:prstGeom prst="rect">
            <a:avLst/>
          </a:prstGeom>
        </p:spPr>
      </p:pic>
      <p:pic>
        <p:nvPicPr>
          <p:cNvPr id="44" name="Picture 43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36673"/>
            <a:ext cx="9144001" cy="5966051"/>
          </a:xfrm>
          <a:prstGeom prst="rect">
            <a:avLst/>
          </a:prstGeom>
        </p:spPr>
      </p:pic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1041412" y="1449779"/>
            <a:ext cx="7081924" cy="4781514"/>
            <a:chOff x="619221" y="623182"/>
            <a:chExt cx="7997392" cy="5399612"/>
          </a:xfrm>
        </p:grpSpPr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2807255" y="1058680"/>
              <a:ext cx="3435052" cy="3410666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3DA643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1851961" y="2612128"/>
              <a:ext cx="3435052" cy="3410666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3DA643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3745777" y="2612128"/>
              <a:ext cx="3435052" cy="3410666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3DA643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49" name="Rectangle 2"/>
            <p:cNvSpPr txBox="1">
              <a:spLocks noChangeArrowheads="1"/>
            </p:cNvSpPr>
            <p:nvPr/>
          </p:nvSpPr>
          <p:spPr>
            <a:xfrm>
              <a:off x="3525416" y="623182"/>
              <a:ext cx="1994548" cy="3280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50000"/>
                </a:lnSpc>
              </a:pPr>
              <a:r>
                <a:rPr lang="cs-CZ" sz="1900" dirty="0" smtClean="0">
                  <a:solidFill>
                    <a:schemeClr val="bg1"/>
                  </a:solidFill>
                  <a:latin typeface="Calibri"/>
                  <a:cs typeface="Calibri"/>
                </a:rPr>
                <a:t>Vlastnictví</a:t>
              </a:r>
              <a:endParaRPr lang="cs-CZ" sz="19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50" name="Rectangle 2"/>
            <p:cNvSpPr txBox="1">
              <a:spLocks noChangeArrowheads="1"/>
            </p:cNvSpPr>
            <p:nvPr/>
          </p:nvSpPr>
          <p:spPr>
            <a:xfrm>
              <a:off x="7306773" y="4016451"/>
              <a:ext cx="1309840" cy="27965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50000"/>
                </a:lnSpc>
              </a:pPr>
              <a:r>
                <a:rPr lang="cs-CZ" sz="1900" dirty="0" smtClean="0">
                  <a:solidFill>
                    <a:schemeClr val="bg1"/>
                  </a:solidFill>
                  <a:latin typeface="Calibri"/>
                  <a:cs typeface="Calibri"/>
                </a:rPr>
                <a:t>Podnikání</a:t>
              </a:r>
              <a:endParaRPr lang="cs-CZ" sz="19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51" name="Rectangle 2"/>
            <p:cNvSpPr txBox="1">
              <a:spLocks noChangeArrowheads="1"/>
            </p:cNvSpPr>
            <p:nvPr/>
          </p:nvSpPr>
          <p:spPr>
            <a:xfrm>
              <a:off x="3362962" y="1749947"/>
              <a:ext cx="2340445" cy="5995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Vlastníci mimo rodinu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Nezaměstnaní ve firmě</a:t>
              </a:r>
              <a:endParaRPr lang="cs-CZ" sz="1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52" name="Rectangle 2"/>
            <p:cNvSpPr txBox="1">
              <a:spLocks noChangeArrowheads="1"/>
            </p:cNvSpPr>
            <p:nvPr/>
          </p:nvSpPr>
          <p:spPr>
            <a:xfrm>
              <a:off x="4899040" y="2808474"/>
              <a:ext cx="1288543" cy="92071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Zaměstnanci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a vlastníci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mimo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rodinu</a:t>
              </a:r>
              <a:endParaRPr lang="cs-CZ" sz="1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53" name="Rectangle 2"/>
            <p:cNvSpPr txBox="1">
              <a:spLocks noChangeArrowheads="1"/>
            </p:cNvSpPr>
            <p:nvPr/>
          </p:nvSpPr>
          <p:spPr>
            <a:xfrm>
              <a:off x="619221" y="3838898"/>
              <a:ext cx="1093408" cy="35510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50000"/>
                </a:lnSpc>
              </a:pPr>
              <a:r>
                <a:rPr lang="cs-CZ" sz="1900" dirty="0" smtClean="0">
                  <a:solidFill>
                    <a:schemeClr val="bg1"/>
                  </a:solidFill>
                  <a:latin typeface="Calibri"/>
                  <a:cs typeface="Calibri"/>
                </a:rPr>
                <a:t>Rodina</a:t>
              </a:r>
              <a:endParaRPr lang="cs-CZ" sz="19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54" name="Rectangle 2"/>
            <p:cNvSpPr txBox="1">
              <a:spLocks noChangeArrowheads="1"/>
            </p:cNvSpPr>
            <p:nvPr/>
          </p:nvSpPr>
          <p:spPr>
            <a:xfrm>
              <a:off x="5408737" y="4324154"/>
              <a:ext cx="1667140" cy="92071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Zaměstnanci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z řad osob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mimo rodinu</a:t>
              </a:r>
              <a:endParaRPr lang="cs-CZ" sz="1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55" name="Rectangle 2"/>
            <p:cNvSpPr txBox="1">
              <a:spLocks noChangeArrowheads="1"/>
            </p:cNvSpPr>
            <p:nvPr/>
          </p:nvSpPr>
          <p:spPr>
            <a:xfrm>
              <a:off x="2828270" y="2808474"/>
              <a:ext cx="1373305" cy="80801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Vlastníci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z řad členů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rodiny</a:t>
              </a:r>
              <a:endParaRPr lang="cs-CZ" sz="1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56" name="Rectangle 2"/>
            <p:cNvSpPr txBox="1">
              <a:spLocks noChangeArrowheads="1"/>
            </p:cNvSpPr>
            <p:nvPr/>
          </p:nvSpPr>
          <p:spPr>
            <a:xfrm>
              <a:off x="3694627" y="3403437"/>
              <a:ext cx="1667140" cy="92071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Členové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rodiny, kteří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jsou vlastníci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i zaměstnanci</a:t>
              </a:r>
              <a:endParaRPr lang="cs-CZ" sz="1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57" name="Rectangle 2"/>
            <p:cNvSpPr txBox="1">
              <a:spLocks noChangeArrowheads="1"/>
            </p:cNvSpPr>
            <p:nvPr/>
          </p:nvSpPr>
          <p:spPr>
            <a:xfrm>
              <a:off x="3851404" y="4572005"/>
              <a:ext cx="1340793" cy="92071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Zaměstnanci </a:t>
              </a:r>
            </a:p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z řad členů rodinu</a:t>
              </a:r>
              <a:endParaRPr lang="cs-CZ" sz="1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Rectangle 2"/>
            <p:cNvSpPr txBox="1">
              <a:spLocks noChangeArrowheads="1"/>
            </p:cNvSpPr>
            <p:nvPr/>
          </p:nvSpPr>
          <p:spPr>
            <a:xfrm>
              <a:off x="2027487" y="4469346"/>
              <a:ext cx="1667140" cy="54787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cs-CZ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Členové rodiny</a:t>
              </a:r>
              <a:endParaRPr lang="cs-CZ" sz="14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59" name="Rectangle 2"/>
          <p:cNvSpPr txBox="1">
            <a:spLocks noChangeArrowheads="1"/>
          </p:cNvSpPr>
          <p:nvPr/>
        </p:nvSpPr>
        <p:spPr>
          <a:xfrm>
            <a:off x="602324" y="696998"/>
            <a:ext cx="3385242" cy="1043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2400" dirty="0" smtClean="0">
                <a:solidFill>
                  <a:srgbClr val="FFFFFF"/>
                </a:solidFill>
                <a:latin typeface="Calibri"/>
                <a:cs typeface="Calibri"/>
              </a:rPr>
              <a:t>ZÁKLAD PRO POCHOPENÍ </a:t>
            </a:r>
            <a:endParaRPr lang="cs-CZ" sz="2400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l"/>
            <a:r>
              <a:rPr lang="cs-CZ" sz="2400" dirty="0" smtClean="0">
                <a:solidFill>
                  <a:srgbClr val="FFFFFF"/>
                </a:solidFill>
                <a:latin typeface="Calibri"/>
                <a:cs typeface="Calibri"/>
              </a:rPr>
              <a:t>MODEL 3 KRUHŮ</a:t>
            </a:r>
            <a:endParaRPr lang="cs-CZ" sz="2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61" name="Rectangle 2"/>
          <p:cNvSpPr txBox="1">
            <a:spLocks noChangeArrowheads="1"/>
          </p:cNvSpPr>
          <p:nvPr/>
        </p:nvSpPr>
        <p:spPr>
          <a:xfrm>
            <a:off x="602324" y="1738336"/>
            <a:ext cx="1912159" cy="36584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50000"/>
              </a:lnSpc>
            </a:pPr>
            <a:r>
              <a:rPr lang="cs-CZ" sz="1400" dirty="0" err="1" smtClean="0">
                <a:solidFill>
                  <a:schemeClr val="bg1"/>
                </a:solidFill>
                <a:latin typeface="Calibri"/>
                <a:cs typeface="Calibri"/>
              </a:rPr>
              <a:t>Tagiuri</a:t>
            </a:r>
            <a:r>
              <a:rPr lang="cs-CZ" sz="1400" dirty="0" smtClean="0">
                <a:solidFill>
                  <a:schemeClr val="bg1"/>
                </a:solidFill>
                <a:latin typeface="Calibri"/>
                <a:cs typeface="Calibri"/>
              </a:rPr>
              <a:t> and  </a:t>
            </a:r>
            <a:r>
              <a:rPr lang="cs-CZ" sz="1400" dirty="0">
                <a:solidFill>
                  <a:schemeClr val="bg1"/>
                </a:solidFill>
                <a:latin typeface="Calibri"/>
                <a:cs typeface="Calibri"/>
              </a:rPr>
              <a:t>D</a:t>
            </a:r>
            <a:r>
              <a:rPr lang="cs-CZ" sz="1400" dirty="0" smtClean="0">
                <a:solidFill>
                  <a:schemeClr val="bg1"/>
                </a:solidFill>
                <a:latin typeface="Calibri"/>
                <a:cs typeface="Calibri"/>
              </a:rPr>
              <a:t>avis, 1982</a:t>
            </a:r>
            <a:endParaRPr lang="cs-CZ"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745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telope-canyon-457495_1280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46909"/>
            <a:ext cx="4511040" cy="3944303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91722" y="1371600"/>
            <a:ext cx="4099510" cy="112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 smtClean="0">
                <a:solidFill>
                  <a:srgbClr val="FFFFFF"/>
                </a:solidFill>
                <a:latin typeface="Calibri"/>
                <a:cs typeface="Calibri"/>
              </a:rPr>
              <a:t>KONTAKTY</a:t>
            </a:r>
            <a:endParaRPr lang="cs-CZ" sz="36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691723" y="2524782"/>
            <a:ext cx="3382320" cy="2498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cs-CZ" sz="1800" dirty="0" smtClean="0">
                <a:solidFill>
                  <a:schemeClr val="bg1"/>
                </a:solidFill>
                <a:latin typeface="Calibri"/>
                <a:cs typeface="Calibri"/>
              </a:rPr>
              <a:t>ANGLICKÁ 140/20</a:t>
            </a:r>
          </a:p>
          <a:p>
            <a:pPr algn="l">
              <a:lnSpc>
                <a:spcPct val="120000"/>
              </a:lnSpc>
            </a:pPr>
            <a:r>
              <a:rPr lang="cs-CZ" sz="1800" dirty="0" smtClean="0">
                <a:solidFill>
                  <a:schemeClr val="bg1"/>
                </a:solidFill>
                <a:latin typeface="Calibri"/>
                <a:cs typeface="Calibri"/>
              </a:rPr>
              <a:t>120 00</a:t>
            </a:r>
            <a:r>
              <a:rPr lang="cs-CZ" sz="18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cs-CZ" sz="1800" dirty="0" smtClean="0">
                <a:solidFill>
                  <a:schemeClr val="bg1"/>
                </a:solidFill>
                <a:latin typeface="Calibri"/>
                <a:cs typeface="Calibri"/>
              </a:rPr>
              <a:t>PRAHA 2</a:t>
            </a:r>
          </a:p>
          <a:p>
            <a:pPr algn="l">
              <a:lnSpc>
                <a:spcPct val="120000"/>
              </a:lnSpc>
            </a:pPr>
            <a:r>
              <a:rPr lang="cs-CZ" sz="1800" dirty="0" smtClean="0">
                <a:solidFill>
                  <a:schemeClr val="bg1"/>
                </a:solidFill>
                <a:latin typeface="Calibri"/>
                <a:cs typeface="Calibri"/>
              </a:rPr>
              <a:t>TEL +420 246 089 010</a:t>
            </a:r>
          </a:p>
          <a:p>
            <a:pPr algn="l">
              <a:lnSpc>
                <a:spcPct val="120000"/>
              </a:lnSpc>
            </a:pPr>
            <a:r>
              <a:rPr lang="cs-CZ" sz="1800" dirty="0" smtClean="0">
                <a:solidFill>
                  <a:schemeClr val="bg1"/>
                </a:solidFill>
                <a:latin typeface="Calibri"/>
                <a:cs typeface="Calibri"/>
              </a:rPr>
              <a:t>FAX +420 246 089 012</a:t>
            </a:r>
          </a:p>
          <a:p>
            <a:pPr algn="l">
              <a:lnSpc>
                <a:spcPct val="120000"/>
              </a:lnSpc>
            </a:pPr>
            <a:endParaRPr lang="cs-CZ" sz="18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l">
              <a:lnSpc>
                <a:spcPct val="120000"/>
              </a:lnSpc>
            </a:pPr>
            <a:r>
              <a:rPr lang="cs-CZ" sz="1800" dirty="0" smtClean="0">
                <a:solidFill>
                  <a:schemeClr val="bg1"/>
                </a:solidFill>
                <a:latin typeface="Calibri"/>
                <a:cs typeface="Calibri"/>
              </a:rPr>
              <a:t>WWW.LTAPARTNERS.COM</a:t>
            </a:r>
          </a:p>
          <a:p>
            <a:pPr algn="l">
              <a:lnSpc>
                <a:spcPct val="120000"/>
              </a:lnSpc>
            </a:pPr>
            <a:endParaRPr lang="cs-CZ" sz="180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algn="l">
              <a:lnSpc>
                <a:spcPct val="120000"/>
              </a:lnSpc>
            </a:pPr>
            <a:endParaRPr lang="cs-CZ"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60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55212" y="429098"/>
            <a:ext cx="7355457" cy="1043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MAPA</a:t>
            </a:r>
            <a:endParaRPr lang="cs-CZ" sz="36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55137" y="1788160"/>
            <a:ext cx="8477271" cy="4450080"/>
            <a:chOff x="355137" y="1788160"/>
            <a:chExt cx="8477271" cy="445008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5137" y="1788160"/>
              <a:ext cx="8477271" cy="4450080"/>
            </a:xfrm>
            <a:prstGeom prst="rect">
              <a:avLst/>
            </a:prstGeom>
          </p:spPr>
        </p:pic>
        <p:pic>
          <p:nvPicPr>
            <p:cNvPr id="7" name="Picture 6" descr="lta_logo_75_5_100_0.eps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85946" y="2008447"/>
              <a:ext cx="951380" cy="673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239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eland-698677_1280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75377"/>
            <a:ext cx="7755546" cy="1591128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24574" y="1612556"/>
            <a:ext cx="7051595" cy="1390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cs-CZ" sz="2800" dirty="0" smtClean="0">
                <a:solidFill>
                  <a:schemeClr val="bg1"/>
                </a:solidFill>
                <a:latin typeface="Calibri"/>
                <a:cs typeface="Calibri"/>
              </a:rPr>
              <a:t>PRÁVNÍ A DAŇOVÉ ASPEKTY PŘI ZACHOVÁNÍ</a:t>
            </a:r>
          </a:p>
          <a:p>
            <a:pPr algn="l">
              <a:lnSpc>
                <a:spcPct val="140000"/>
              </a:lnSpc>
            </a:pPr>
            <a:r>
              <a:rPr lang="cs-CZ" sz="2800" dirty="0" smtClean="0">
                <a:solidFill>
                  <a:schemeClr val="bg1"/>
                </a:solidFill>
                <a:latin typeface="Calibri"/>
                <a:cs typeface="Calibri"/>
              </a:rPr>
              <a:t>KONTINUITY FIRMY</a:t>
            </a:r>
            <a:endParaRPr lang="cs-CZ" sz="28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412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er-801761_1280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logo_bile_zeleny_podklad.jpg"/>
          <p:cNvPicPr>
            <a:picLocks noChangeAspect="1"/>
          </p:cNvPicPr>
          <p:nvPr/>
        </p:nvPicPr>
        <p:blipFill rotWithShape="1">
          <a:blip r:embed="rId4" cstate="print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389580"/>
            <a:ext cx="9144001" cy="1385455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32460" y="4630899"/>
            <a:ext cx="2389473" cy="661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cs-CZ" sz="3800" dirty="0" smtClean="0">
                <a:solidFill>
                  <a:schemeClr val="bg1"/>
                </a:solidFill>
                <a:latin typeface="Calibri"/>
                <a:cs typeface="Calibri"/>
              </a:rPr>
              <a:t>DĚKUJEME</a:t>
            </a:r>
            <a:endParaRPr lang="cs-CZ" sz="3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9" name="Picture 8" descr="lta_logo_75_5_100_0.eps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3647" y="4544256"/>
            <a:ext cx="1412593" cy="99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1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1006</TotalTime>
  <Words>331</Words>
  <Application>Microsoft Office PowerPoint</Application>
  <PresentationFormat>Předvádění na obrazovce (4:3)</PresentationFormat>
  <Paragraphs>79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Default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-</dc:creator>
  <cp:lastModifiedBy>Hana Daenhardtová</cp:lastModifiedBy>
  <cp:revision>116</cp:revision>
  <dcterms:created xsi:type="dcterms:W3CDTF">2015-01-21T15:34:30Z</dcterms:created>
  <dcterms:modified xsi:type="dcterms:W3CDTF">2016-03-31T07:34:27Z</dcterms:modified>
</cp:coreProperties>
</file>